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5" r:id="rId3"/>
    <p:sldId id="263" r:id="rId4"/>
    <p:sldId id="277" r:id="rId5"/>
    <p:sldId id="278" r:id="rId6"/>
    <p:sldId id="264" r:id="rId7"/>
    <p:sldId id="260" r:id="rId8"/>
    <p:sldId id="262" r:id="rId9"/>
    <p:sldId id="258" r:id="rId10"/>
    <p:sldId id="257" r:id="rId11"/>
    <p:sldId id="279" r:id="rId12"/>
    <p:sldId id="261" r:id="rId13"/>
  </p:sldIdLst>
  <p:sldSz cx="9144000" cy="6858000" type="screen4x3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6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9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2235024693362657"/>
          <c:y val="4.4252974125360778E-2"/>
          <c:w val="0.87764975306637383"/>
          <c:h val="0.7058784605947247"/>
        </c:manualLayout>
      </c:layout>
      <c:bar3DChart>
        <c:barDir val="col"/>
        <c:grouping val="clustered"/>
        <c:ser>
          <c:idx val="0"/>
          <c:order val="0"/>
          <c:tx>
            <c:strRef>
              <c:f>Sheet1!$B$3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Sheet1!$A$4:$A$8</c:f>
              <c:strCache>
                <c:ptCount val="5"/>
                <c:pt idx="0">
                  <c:v>Atbalsts PR</c:v>
                </c:pt>
                <c:pt idx="1">
                  <c:v>Atbalsts KRSIC</c:v>
                </c:pt>
                <c:pt idx="2">
                  <c:v>Uzņēmējdarbības atbalsta pasākumi</c:v>
                </c:pt>
                <c:pt idx="3">
                  <c:v>Pabeigto projektu uzturēšana</c:v>
                </c:pt>
                <c:pt idx="4">
                  <c:v>Atbalsts sabiedriskā transporta funkc.</c:v>
                </c:pt>
              </c:strCache>
            </c:strRef>
          </c:cat>
          <c:val>
            <c:numRef>
              <c:f>Sheet1!$B$4:$B$8</c:f>
              <c:numCache>
                <c:formatCode>#,##0.00</c:formatCode>
                <c:ptCount val="5"/>
                <c:pt idx="0">
                  <c:v>157902</c:v>
                </c:pt>
                <c:pt idx="1">
                  <c:v>27628</c:v>
                </c:pt>
                <c:pt idx="2">
                  <c:v>0</c:v>
                </c:pt>
                <c:pt idx="3">
                  <c:v>0</c:v>
                </c:pt>
                <c:pt idx="4">
                  <c:v>53660</c:v>
                </c:pt>
              </c:numCache>
            </c:numRef>
          </c:val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Sheet1!$A$4:$A$8</c:f>
              <c:strCache>
                <c:ptCount val="5"/>
                <c:pt idx="0">
                  <c:v>Atbalsts PR</c:v>
                </c:pt>
                <c:pt idx="1">
                  <c:v>Atbalsts KRSIC</c:v>
                </c:pt>
                <c:pt idx="2">
                  <c:v>Uzņēmējdarbības atbalsta pasākumi</c:v>
                </c:pt>
                <c:pt idx="3">
                  <c:v>Pabeigto projektu uzturēšana</c:v>
                </c:pt>
                <c:pt idx="4">
                  <c:v>Atbalsts sabiedriskā transporta funkc.</c:v>
                </c:pt>
              </c:strCache>
            </c:strRef>
          </c:cat>
          <c:val>
            <c:numRef>
              <c:f>Sheet1!$C$4:$C$8</c:f>
              <c:numCache>
                <c:formatCode>#,##0.00</c:formatCode>
                <c:ptCount val="5"/>
                <c:pt idx="0">
                  <c:v>157902</c:v>
                </c:pt>
                <c:pt idx="1">
                  <c:v>27627</c:v>
                </c:pt>
                <c:pt idx="2">
                  <c:v>9815</c:v>
                </c:pt>
                <c:pt idx="3">
                  <c:v>6200</c:v>
                </c:pt>
                <c:pt idx="4">
                  <c:v>43000</c:v>
                </c:pt>
              </c:numCache>
            </c:numRef>
          </c:val>
        </c:ser>
        <c:dLbls/>
        <c:shape val="box"/>
        <c:axId val="75609984"/>
        <c:axId val="75611520"/>
        <c:axId val="0"/>
      </c:bar3DChart>
      <c:catAx>
        <c:axId val="75609984"/>
        <c:scaling>
          <c:orientation val="minMax"/>
        </c:scaling>
        <c:axPos val="b"/>
        <c:majorTickMark val="none"/>
        <c:tickLblPos val="nextTo"/>
        <c:crossAx val="75611520"/>
        <c:crosses val="autoZero"/>
        <c:auto val="1"/>
        <c:lblAlgn val="ctr"/>
        <c:lblOffset val="100"/>
      </c:catAx>
      <c:valAx>
        <c:axId val="75611520"/>
        <c:scaling>
          <c:orientation val="minMax"/>
        </c:scaling>
        <c:axPos val="l"/>
        <c:majorGridlines/>
        <c:numFmt formatCode="#,##0.00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560998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en-US"/>
          </a:p>
        </c:txPr>
      </c:dTable>
    </c:plotArea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7F1EC-C78D-4306-B86A-6507C9E19F75}" type="datetimeFigureOut">
              <a:rPr lang="lv-LV" smtClean="0"/>
              <a:pPr/>
              <a:t>2015.02.02.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54DFB-C2AF-4379-8082-D8BF98B3D65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911708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12B06-E995-4879-B630-0F4ED41F06D6}" type="datetimeFigureOut">
              <a:rPr lang="lv-LV" smtClean="0"/>
              <a:pPr/>
              <a:t>2015.02.02.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F2397-686D-4814-B6B9-28ED9D3026E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679979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F2397-686D-4814-B6B9-28ED9D3026EA}" type="slidenum">
              <a:rPr lang="lv-LV" smtClean="0"/>
              <a:pPr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472286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F2397-686D-4814-B6B9-28ED9D3026EA}" type="slidenum">
              <a:rPr lang="lv-LV" smtClean="0"/>
              <a:pPr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555395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91E8-961A-4446-94E7-4C27A5E849F2}" type="datetimeFigureOut">
              <a:rPr lang="lv-LV" smtClean="0"/>
              <a:pPr/>
              <a:t>2015.02.02.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D03D-95AA-4224-8552-3D266360ED1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2988795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91E8-961A-4446-94E7-4C27A5E849F2}" type="datetimeFigureOut">
              <a:rPr lang="lv-LV" smtClean="0"/>
              <a:pPr/>
              <a:t>2015.02.02.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D03D-95AA-4224-8552-3D266360ED1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9855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91E8-961A-4446-94E7-4C27A5E849F2}" type="datetimeFigureOut">
              <a:rPr lang="lv-LV" smtClean="0"/>
              <a:pPr/>
              <a:t>2015.02.02.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D03D-95AA-4224-8552-3D266360ED1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841383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91E8-961A-4446-94E7-4C27A5E849F2}" type="datetimeFigureOut">
              <a:rPr lang="lv-LV" smtClean="0"/>
              <a:pPr/>
              <a:t>2015.02.02.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D03D-95AA-4224-8552-3D266360ED1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71329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91E8-961A-4446-94E7-4C27A5E849F2}" type="datetimeFigureOut">
              <a:rPr lang="lv-LV" smtClean="0"/>
              <a:pPr/>
              <a:t>2015.02.02.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D03D-95AA-4224-8552-3D266360ED1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4128710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91E8-961A-4446-94E7-4C27A5E849F2}" type="datetimeFigureOut">
              <a:rPr lang="lv-LV" smtClean="0"/>
              <a:pPr/>
              <a:t>2015.02.02.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D03D-95AA-4224-8552-3D266360ED1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675840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91E8-961A-4446-94E7-4C27A5E849F2}" type="datetimeFigureOut">
              <a:rPr lang="lv-LV" smtClean="0"/>
              <a:pPr/>
              <a:t>2015.02.02.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D03D-95AA-4224-8552-3D266360ED1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5668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91E8-961A-4446-94E7-4C27A5E849F2}" type="datetimeFigureOut">
              <a:rPr lang="lv-LV" smtClean="0"/>
              <a:pPr/>
              <a:t>2015.02.02.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D03D-95AA-4224-8552-3D266360ED1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117107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91E8-961A-4446-94E7-4C27A5E849F2}" type="datetimeFigureOut">
              <a:rPr lang="lv-LV" smtClean="0"/>
              <a:pPr/>
              <a:t>2015.02.02.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D03D-95AA-4224-8552-3D266360ED1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64457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91E8-961A-4446-94E7-4C27A5E849F2}" type="datetimeFigureOut">
              <a:rPr lang="lv-LV" smtClean="0"/>
              <a:pPr/>
              <a:t>2015.02.02.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D03D-95AA-4224-8552-3D266360ED1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2978559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91E8-961A-4446-94E7-4C27A5E849F2}" type="datetimeFigureOut">
              <a:rPr lang="lv-LV" smtClean="0"/>
              <a:pPr/>
              <a:t>2015.02.02.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D03D-95AA-4224-8552-3D266360ED1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421660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75000"/>
              </a:schemeClr>
            </a:gs>
            <a:gs pos="30000">
              <a:srgbClr val="D4DEFF"/>
            </a:gs>
            <a:gs pos="51648">
              <a:schemeClr val="bg1"/>
            </a:gs>
            <a:gs pos="35000">
              <a:srgbClr val="D4DEFF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291E8-961A-4446-94E7-4C27A5E849F2}" type="datetimeFigureOut">
              <a:rPr lang="lv-LV" smtClean="0"/>
              <a:pPr/>
              <a:t>2015.02.02.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CD03D-95AA-4224-8552-3D266360ED1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62152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notesSlide" Target="../notesSlides/notesSlide2.xml"/><Relationship Id="rId7" Type="http://schemas.openxmlformats.org/officeDocument/2006/relationships/hyperlink" Target="http://new.kurzemesregions.lv/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hyperlink" Target="http://kurzemesregions.lv/sakums/Kurzemes_planosanas_regiona__dokumenti/Projekta_My_Response_materiali" TargetMode="External"/><Relationship Id="rId5" Type="http://schemas.openxmlformats.org/officeDocument/2006/relationships/hyperlink" Target="http://www.copesatlaujas.lv/" TargetMode="External"/><Relationship Id="rId4" Type="http://schemas.openxmlformats.org/officeDocument/2006/relationships/hyperlink" Target="http://84.237.228.55/ezeri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pasts@kurzemesregions.lv" TargetMode="External"/><Relationship Id="rId2" Type="http://schemas.openxmlformats.org/officeDocument/2006/relationships/hyperlink" Target="http://www.kurzemesregions.lv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hyperlink" Target="mailto:info@kurzemesregions.l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75000"/>
              </a:schemeClr>
            </a:gs>
            <a:gs pos="30000">
              <a:srgbClr val="D4DEFF"/>
            </a:gs>
            <a:gs pos="51648">
              <a:schemeClr val="bg1"/>
            </a:gs>
            <a:gs pos="35000">
              <a:srgbClr val="D4DEFF"/>
            </a:gs>
            <a:gs pos="100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Kurzemes plānošanas reģiona darbības virzieni 2015.gadam</a:t>
            </a:r>
            <a:endParaRPr lang="lv-LV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797152"/>
            <a:ext cx="6400800" cy="1152128"/>
          </a:xfrm>
        </p:spPr>
        <p:txBody>
          <a:bodyPr/>
          <a:lstStyle/>
          <a:p>
            <a:pPr algn="r"/>
            <a:r>
              <a:rPr lang="lv-LV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Kristiāns Godiņš</a:t>
            </a:r>
          </a:p>
          <a:p>
            <a:pPr algn="r"/>
            <a:r>
              <a:rPr lang="lv-LV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KPR Administrācijas vadītājs</a:t>
            </a:r>
          </a:p>
          <a:p>
            <a:pPr algn="r"/>
            <a:r>
              <a:rPr lang="lv-LV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04.02.2015., KPRAP sēde Rojā</a:t>
            </a:r>
          </a:p>
        </p:txBody>
      </p:sp>
      <p:pic>
        <p:nvPicPr>
          <p:cNvPr id="4" name="Picture 6" descr="kurzemes_planosanas_region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1025" y="561975"/>
            <a:ext cx="17383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3645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>
            <a:normAutofit/>
          </a:bodyPr>
          <a:lstStyle/>
          <a:p>
            <a:r>
              <a:rPr lang="lv-LV" sz="3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Projektu rezultātu uzturēšana</a:t>
            </a:r>
            <a:endParaRPr lang="lv-LV" sz="3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5628974"/>
              </p:ext>
            </p:extLst>
          </p:nvPr>
        </p:nvGraphicFramePr>
        <p:xfrm>
          <a:off x="457200" y="1700809"/>
          <a:ext cx="8229600" cy="455765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22512"/>
                <a:gridCol w="6707088"/>
              </a:tblGrid>
              <a:tr h="756083">
                <a:tc rowSpan="5">
                  <a:txBody>
                    <a:bodyPr/>
                    <a:lstStyle/>
                    <a:p>
                      <a:pPr marL="71755" algn="l">
                        <a:spcAft>
                          <a:spcPts val="0"/>
                        </a:spcAft>
                      </a:pPr>
                      <a:r>
                        <a:rPr lang="lv-LV" sz="1700" b="1" kern="1200" dirty="0">
                          <a:solidFill>
                            <a:schemeClr val="bg1"/>
                          </a:solidFill>
                          <a:effectLst/>
                        </a:rPr>
                        <a:t>Nodrošināta pabeigto </a:t>
                      </a:r>
                      <a:endParaRPr lang="lv-LV" sz="1700" b="1" kern="12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71755" algn="l">
                        <a:spcAft>
                          <a:spcPts val="0"/>
                        </a:spcAft>
                      </a:pPr>
                      <a:r>
                        <a:rPr lang="lv-LV" sz="17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projektu </a:t>
                      </a:r>
                      <a:r>
                        <a:rPr lang="lv-LV" sz="1700" b="1" kern="1200" dirty="0">
                          <a:solidFill>
                            <a:schemeClr val="bg1"/>
                          </a:solidFill>
                          <a:effectLst/>
                        </a:rPr>
                        <a:t>uzturēšana </a:t>
                      </a:r>
                    </a:p>
                    <a:p>
                      <a:pPr marL="71755" algn="l">
                        <a:spcAft>
                          <a:spcPts val="0"/>
                        </a:spcAft>
                      </a:pPr>
                      <a:r>
                        <a:rPr lang="lv-LV" sz="1700" b="1" kern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71755" algn="l">
                        <a:spcAft>
                          <a:spcPts val="0"/>
                        </a:spcAft>
                      </a:pPr>
                      <a:r>
                        <a:rPr lang="lv-LV" sz="1700" b="1" kern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lv-LV" sz="17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725" marR="587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v-LV" sz="1700" kern="1200" dirty="0">
                          <a:effectLst/>
                        </a:rPr>
                        <a:t>Projekta CB35 7 stendu un 11 virziena rādītāju apsekošana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v-LV" sz="1700" kern="1200" dirty="0">
                          <a:effectLst/>
                        </a:rPr>
                        <a:t>(2 reizes gadā)</a:t>
                      </a:r>
                      <a:endParaRPr lang="lv-LV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725" marR="5872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v-LV" sz="1700" kern="1200" dirty="0">
                          <a:effectLst/>
                        </a:rPr>
                        <a:t>Projekta CB35 uzlīmes </a:t>
                      </a:r>
                      <a:r>
                        <a:rPr lang="lv-LV" sz="1700" kern="1200" dirty="0" err="1">
                          <a:effectLst/>
                        </a:rPr>
                        <a:t>info</a:t>
                      </a:r>
                      <a:r>
                        <a:rPr lang="lv-LV" sz="1700" kern="1200" dirty="0">
                          <a:effectLst/>
                        </a:rPr>
                        <a:t> stendiem (7) un </a:t>
                      </a:r>
                      <a:r>
                        <a:rPr lang="lv-LV" sz="1700" kern="1200" dirty="0" err="1">
                          <a:effectLst/>
                        </a:rPr>
                        <a:t>norādzīmēm</a:t>
                      </a:r>
                      <a:r>
                        <a:rPr lang="lv-LV" sz="1700" kern="1200" dirty="0">
                          <a:effectLst/>
                        </a:rPr>
                        <a:t> (11)</a:t>
                      </a:r>
                      <a:endParaRPr lang="lv-LV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725" marR="5872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12168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v-LV" sz="1700" kern="1200" dirty="0">
                          <a:effectLst/>
                        </a:rPr>
                        <a:t>Projekta LLIV-326 rezultātu uzturēšanai: Vienreizējā reģistrācija (2014.gadā) un līguma noslēgšana ar bankām (1) un datu bāžu </a:t>
                      </a:r>
                      <a:r>
                        <a:rPr lang="lv-LV" sz="1700" kern="1200" dirty="0">
                          <a:effectLst/>
                          <a:hlinkClick r:id="rId4"/>
                        </a:rPr>
                        <a:t>Sabiedriskā ezeru izpētes programma</a:t>
                      </a:r>
                      <a:r>
                        <a:rPr lang="lv-LV" sz="1700" kern="1200" dirty="0">
                          <a:effectLst/>
                        </a:rPr>
                        <a:t> un </a:t>
                      </a:r>
                      <a:r>
                        <a:rPr lang="lv-LV" sz="1700" kern="1200" dirty="0" err="1">
                          <a:effectLst/>
                          <a:hlinkClick r:id="rId5"/>
                        </a:rPr>
                        <a:t>www.copesatlaujas.lv</a:t>
                      </a:r>
                      <a:r>
                        <a:rPr lang="lv-LV" sz="1700" kern="1200" dirty="0">
                          <a:effectLst/>
                        </a:rPr>
                        <a:t> uzturēšana un aktualizēšana (2)</a:t>
                      </a:r>
                      <a:endParaRPr lang="lv-LV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725" marR="5872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56083">
                <a:tc vMerge="1">
                  <a:txBody>
                    <a:bodyPr/>
                    <a:lstStyle/>
                    <a:p>
                      <a:pPr marL="71755" algn="l"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725" marR="587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v-LV" sz="1700" kern="1200" dirty="0">
                          <a:effectLst/>
                        </a:rPr>
                        <a:t>Projekta </a:t>
                      </a:r>
                      <a:r>
                        <a:rPr lang="lv-LV" sz="1700" kern="1200" dirty="0" err="1">
                          <a:effectLst/>
                        </a:rPr>
                        <a:t>Nr.LLIV-322</a:t>
                      </a:r>
                      <a:r>
                        <a:rPr lang="lv-LV" sz="1700" kern="1200" dirty="0">
                          <a:effectLst/>
                        </a:rPr>
                        <a:t> rezultātu uzturēšanai: datu bāzes </a:t>
                      </a:r>
                      <a:r>
                        <a:rPr lang="lv-LV" sz="1700" kern="1200" dirty="0">
                          <a:effectLst/>
                          <a:hlinkClick r:id="rId6"/>
                        </a:rPr>
                        <a:t>Datu bāze un virtuālā karte par sociāliem pakalpojumiem</a:t>
                      </a:r>
                      <a:r>
                        <a:rPr lang="lv-LV" sz="1700" kern="1200" dirty="0">
                          <a:effectLst/>
                        </a:rPr>
                        <a:t> uzturēšana un aktualizēšana (1)</a:t>
                      </a:r>
                      <a:endParaRPr lang="lv-LV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725" marR="5872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34126">
                <a:tc vMerge="1">
                  <a:txBody>
                    <a:bodyPr/>
                    <a:lstStyle/>
                    <a:p>
                      <a:pPr marL="71755" algn="l"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725" marR="587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v-LV" sz="1700" kern="1200" dirty="0">
                          <a:effectLst/>
                        </a:rPr>
                        <a:t>Projekta Nr. LLIII-175 rezultātu uzturēšanai: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v-LV" sz="1700" kern="1200" dirty="0">
                          <a:effectLst/>
                        </a:rPr>
                        <a:t>datu bāzes </a:t>
                      </a:r>
                      <a:r>
                        <a:rPr lang="lv-LV" sz="1700" kern="1200" dirty="0">
                          <a:effectLst/>
                          <a:hlinkClick r:id="rId7"/>
                        </a:rPr>
                        <a:t>Uzņēmumu un mūžizglītības iestāžu lietišķo kontaktu datu bāze</a:t>
                      </a:r>
                      <a:r>
                        <a:rPr lang="lv-LV" sz="1700" kern="1200" dirty="0">
                          <a:effectLst/>
                        </a:rPr>
                        <a:t> uzturēšana un aktualizēšana (1)</a:t>
                      </a:r>
                      <a:endParaRPr lang="lv-LV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725" marR="5872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kurzemes_planosanas_regions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1025" y="561975"/>
            <a:ext cx="17383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77012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lv-LV" b="1" dirty="0" smtClean="0"/>
              <a:t>2014.gada pašvaldību līdzfinansējuma ietvaros:</a:t>
            </a:r>
          </a:p>
          <a:p>
            <a:pPr marL="0" indent="0" algn="just">
              <a:buNone/>
            </a:pPr>
            <a:endParaRPr lang="lv-LV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lv-LV" dirty="0" smtClean="0"/>
              <a:t>Piesaistīti sociālo pakalpojumu un izglītības jomas eksperti;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lv-LV" dirty="0" smtClean="0"/>
              <a:t>Veikta reģiona viedokļa aizstāvība Pārrobežu sadarbības programmu uzraudzības komitejās un darba grupās;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lv-LV" dirty="0" smtClean="0"/>
              <a:t>Veikta pašvaldībām nozīmīgu kopīgu projektu ideju iniciēšana un izstrāde;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lv-LV" dirty="0"/>
              <a:t>Veikti pasākumi projektu partneru piesaistīšanā un sadarbības veidošanā;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lv-LV" dirty="0" smtClean="0"/>
              <a:t>Noorganizēta «Eiropas gada pašvaldība» konkursa 1. kārta;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lv-LV" dirty="0" smtClean="0"/>
              <a:t>Noorganizēts pašvaldību vadītāju labās prakses apgūšanas brauciens uz Igauniju;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lv-LV" dirty="0" smtClean="0"/>
              <a:t>Piesaistīti resursi reģiona publicitātes nodrošināšanai.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lv-LV" dirty="0" smtClean="0"/>
          </a:p>
          <a:p>
            <a:pPr marL="0" indent="0" algn="just">
              <a:buNone/>
            </a:pPr>
            <a:endParaRPr lang="lv-LV" i="1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>
            <a:normAutofit fontScale="90000"/>
          </a:bodyPr>
          <a:lstStyle/>
          <a:p>
            <a:r>
              <a:rPr lang="lv-LV" sz="3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Pašvaldību līdzfinansējums 2014.gadā *</a:t>
            </a:r>
            <a:endParaRPr lang="lv-LV" sz="3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kurzemes_planosanas_region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1025" y="561975"/>
            <a:ext cx="17383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6021288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i="1" dirty="0"/>
              <a:t>* Atbilstoši savstarpēji noslēgtajiem līgumiem Par pašvaldību dotācijas piešķiršanu Plānošanas reģionam, plānošanas reģions prezentē atskaiti par līguma izpildi.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2857783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1025" y="2204864"/>
            <a:ext cx="8229600" cy="1143000"/>
          </a:xfrm>
        </p:spPr>
        <p:txBody>
          <a:bodyPr/>
          <a:lstStyle/>
          <a:p>
            <a:r>
              <a:rPr lang="lv-LV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Paldies par uzmanību!</a:t>
            </a:r>
            <a:endParaRPr lang="lv-LV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89060" y="3861048"/>
            <a:ext cx="4572000" cy="17081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25"/>
              </a:spcBef>
            </a:pPr>
            <a:r>
              <a:rPr lang="lv-LV" altLang="lv-LV" dirty="0" smtClean="0">
                <a:latin typeface="+mj-lt"/>
              </a:rPr>
              <a:t>Kurzemes plānošanas reģions</a:t>
            </a:r>
          </a:p>
          <a:p>
            <a:pPr algn="ctr">
              <a:spcBef>
                <a:spcPts val="450"/>
              </a:spcBef>
            </a:pPr>
            <a:r>
              <a:rPr lang="lv-LV" altLang="lv-LV" dirty="0">
                <a:latin typeface="+mj-lt"/>
              </a:rPr>
              <a:t>Pulkveža Brieža iela 4, 3.stāvs, Rīga </a:t>
            </a:r>
          </a:p>
          <a:p>
            <a:pPr algn="ctr">
              <a:spcBef>
                <a:spcPts val="450"/>
              </a:spcBef>
            </a:pPr>
            <a:r>
              <a:rPr lang="lv-LV" altLang="lv-LV" dirty="0" err="1" smtClean="0">
                <a:latin typeface="+mj-lt"/>
                <a:hlinkClick r:id="rId2"/>
              </a:rPr>
              <a:t>www.kurzemesregions.lv</a:t>
            </a:r>
            <a:r>
              <a:rPr lang="lv-LV" altLang="lv-LV" dirty="0" smtClean="0">
                <a:latin typeface="+mj-lt"/>
              </a:rPr>
              <a:t>  </a:t>
            </a:r>
            <a:endParaRPr lang="lv-LV" altLang="lv-LV" dirty="0">
              <a:latin typeface="+mj-lt"/>
            </a:endParaRPr>
          </a:p>
          <a:p>
            <a:pPr algn="ctr">
              <a:spcBef>
                <a:spcPts val="350"/>
              </a:spcBef>
            </a:pPr>
            <a:r>
              <a:rPr lang="lv-LV" altLang="lv-LV" dirty="0">
                <a:latin typeface="+mj-lt"/>
              </a:rPr>
              <a:t>e-pasts:  </a:t>
            </a:r>
            <a:r>
              <a:rPr lang="lv-LV" altLang="lv-LV" dirty="0" err="1" smtClean="0">
                <a:latin typeface="+mj-lt"/>
                <a:hlinkClick r:id="rId3"/>
              </a:rPr>
              <a:t>pasts@kurzemesregions.lv</a:t>
            </a:r>
            <a:r>
              <a:rPr lang="lv-LV" altLang="lv-LV" dirty="0" smtClean="0">
                <a:latin typeface="+mj-lt"/>
              </a:rPr>
              <a:t>  </a:t>
            </a:r>
            <a:endParaRPr lang="lv-LV" altLang="lv-LV" dirty="0">
              <a:solidFill>
                <a:srgbClr val="7030A0"/>
              </a:solidFill>
              <a:latin typeface="+mj-lt"/>
              <a:hlinkClick r:id="rId4"/>
            </a:endParaRPr>
          </a:p>
          <a:p>
            <a:pPr algn="ctr">
              <a:spcBef>
                <a:spcPts val="350"/>
              </a:spcBef>
            </a:pPr>
            <a:r>
              <a:rPr lang="lv-LV" altLang="lv-LV" dirty="0">
                <a:latin typeface="+mj-lt"/>
              </a:rPr>
              <a:t>Tel.: +371 67331492</a:t>
            </a:r>
          </a:p>
        </p:txBody>
      </p:sp>
      <p:pic>
        <p:nvPicPr>
          <p:cNvPr id="6" name="Picture 6" descr="kurzemes_planosanas_regions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1025" y="561975"/>
            <a:ext cx="17383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7448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19338" y="274638"/>
            <a:ext cx="636746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KPR budžets 2015.gadā</a:t>
            </a:r>
            <a:endParaRPr lang="lv-LV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6" descr="kurzemes_planosanas_region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1025" y="561975"/>
            <a:ext cx="17383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23320623"/>
              </p:ext>
            </p:extLst>
          </p:nvPr>
        </p:nvGraphicFramePr>
        <p:xfrm>
          <a:off x="292396" y="1417638"/>
          <a:ext cx="8424936" cy="5294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372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lv-LV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lv-LV" sz="2200" dirty="0" smtClean="0"/>
              <a:t>Plānošanas reģiona </a:t>
            </a:r>
            <a:r>
              <a:rPr lang="lv-LV" sz="2200" dirty="0"/>
              <a:t>attīstības padomes </a:t>
            </a:r>
            <a:r>
              <a:rPr lang="lv-LV" sz="2200" dirty="0" smtClean="0"/>
              <a:t>un pašvaldību vadītāju kopsapulču sēžu organizēšana;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lv-LV" sz="2200" dirty="0" smtClean="0"/>
              <a:t>Reģiona viedokļa pārstāvniecība dažāda mēroga un līmeņa komitejās, apakškomitejās, darba grupās, t.sk. arī starptautiskā līmeņa;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lv-LV" sz="2200" dirty="0" smtClean="0"/>
              <a:t>Sadarbības koordinācija un pašvaldības viedokļu apzināšana;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lv-LV" sz="2200" dirty="0"/>
              <a:t>Sabiedrības informēšana par reģiona aktualitātēm;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lv-LV" sz="2200" dirty="0"/>
              <a:t>Citi organizatoriskie darbi.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lv-LV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19338" y="274638"/>
            <a:ext cx="636746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Iestādes organizatoriskie darbi 2015.gadā</a:t>
            </a:r>
            <a:endParaRPr lang="lv-LV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6" descr="kurzemes_planosanas_region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1025" y="561975"/>
            <a:ext cx="17383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434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9338" y="274638"/>
            <a:ext cx="6367462" cy="1143000"/>
          </a:xfrm>
        </p:spPr>
        <p:txBody>
          <a:bodyPr>
            <a:normAutofit/>
          </a:bodyPr>
          <a:lstStyle/>
          <a:p>
            <a:r>
              <a:rPr lang="lv-LV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Plānošanas nodaļa</a:t>
            </a:r>
            <a:endParaRPr lang="lv-LV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46813"/>
            <a:ext cx="8208912" cy="430883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lv-LV" sz="2200" b="1" dirty="0" smtClean="0"/>
              <a:t>Kurzemes </a:t>
            </a:r>
            <a:r>
              <a:rPr lang="lv-LV" sz="2200" b="1" dirty="0"/>
              <a:t>plānošanas </a:t>
            </a:r>
            <a:r>
              <a:rPr lang="lv-LV" sz="2200" b="1" dirty="0" smtClean="0"/>
              <a:t>reģiona Ilgtspējīgas </a:t>
            </a:r>
            <a:r>
              <a:rPr lang="lv-LV" sz="2200" b="1" dirty="0"/>
              <a:t>attīstības stratēģijas 2015.-2030.gadam </a:t>
            </a:r>
            <a:r>
              <a:rPr lang="lv-LV" sz="2200" b="1" dirty="0" smtClean="0"/>
              <a:t> (IAS) un Kurzemes </a:t>
            </a:r>
            <a:r>
              <a:rPr lang="lv-LV" sz="2200" b="1" dirty="0"/>
              <a:t>plānošanas reģiona Attīstības programmas 2015.-2020.gadam </a:t>
            </a:r>
            <a:r>
              <a:rPr lang="lv-LV" sz="2200" b="1" dirty="0" smtClean="0"/>
              <a:t> (AP) izstrāde</a:t>
            </a:r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r>
              <a:rPr lang="lv-LV" sz="2000" dirty="0" smtClean="0"/>
              <a:t>IAS un AP projektu pilnveidošana atbilstoši publiskās apspriešanas rezultātiem,  izvērtējot un ņemot vērā  iesniegtos komentārus un priekšlikumus;</a:t>
            </a:r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r>
              <a:rPr lang="lv-LV" sz="2000" dirty="0"/>
              <a:t>Pilnveidoto IAS un AP projektu iesniegšana VARAM atzinuma sniegšanai;</a:t>
            </a:r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r>
              <a:rPr lang="lv-LV" sz="2000" dirty="0"/>
              <a:t>Pēc VARAM atzinuma saņemšanas, tajā izteikto iebildumu un priekšlikumu izvērtēšana un, ja nepieciešams, IAS un AP projektu </a:t>
            </a:r>
            <a:r>
              <a:rPr lang="lv-LV" sz="2000" dirty="0" smtClean="0"/>
              <a:t>precizēšana un atkārtotas publiskās apspriešanas organizēšana;</a:t>
            </a:r>
            <a:endParaRPr lang="lv-LV" sz="2000" dirty="0"/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r>
              <a:rPr lang="lv-LV" sz="2000" dirty="0"/>
              <a:t>IAS un AP galīgo redakciju sagatavošana un iesniegšana KPR Attīstības padomei apstiprināšanai.</a:t>
            </a:r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endParaRPr lang="lv-LV" sz="2000" dirty="0" smtClean="0"/>
          </a:p>
        </p:txBody>
      </p:sp>
      <p:pic>
        <p:nvPicPr>
          <p:cNvPr id="4" name="Picture 6" descr="kurzemes_planosanas_region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1025" y="561975"/>
            <a:ext cx="17383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323" t="38918" r="6206" b="35560"/>
          <a:stretch/>
        </p:blipFill>
        <p:spPr bwMode="auto">
          <a:xfrm>
            <a:off x="2064470" y="6055645"/>
            <a:ext cx="2789316" cy="6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1148" y="6055645"/>
            <a:ext cx="1238828" cy="69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062" t="39745" r="25121" b="43051"/>
          <a:stretch>
            <a:fillRect/>
          </a:stretch>
        </p:blipFill>
        <p:spPr bwMode="auto">
          <a:xfrm>
            <a:off x="6439617" y="6055645"/>
            <a:ext cx="2520901" cy="6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6794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9338" y="274638"/>
            <a:ext cx="6367462" cy="1143000"/>
          </a:xfrm>
        </p:spPr>
        <p:txBody>
          <a:bodyPr>
            <a:normAutofit/>
          </a:bodyPr>
          <a:lstStyle/>
          <a:p>
            <a:r>
              <a:rPr lang="lv-LV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Plānošanas nodaļa</a:t>
            </a:r>
            <a:endParaRPr lang="lv-LV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6" descr="kurzemes_planosanas_region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1025" y="561975"/>
            <a:ext cx="17383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757967" y="2104003"/>
            <a:ext cx="7632848" cy="3888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lv-LV" sz="2200" dirty="0" smtClean="0"/>
              <a:t>Vietējo pašvaldību teritorijas attīstības plānošanas koordinēšana un pārraudzība;</a:t>
            </a:r>
          </a:p>
          <a:p>
            <a:pPr marL="342900" lvl="1" indent="-342900"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lv-LV" sz="2200" dirty="0"/>
              <a:t>Semināru organizēšana pašvaldību darbiniekiem un citām sabiedrības </a:t>
            </a:r>
            <a:r>
              <a:rPr lang="lv-LV" sz="2200" dirty="0" smtClean="0"/>
              <a:t>mērķgrupām;</a:t>
            </a:r>
          </a:p>
          <a:p>
            <a:pPr marL="342900" lvl="1" indent="-342900"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lv-LV" sz="2200" dirty="0"/>
              <a:t>Komentāru sagatavošana un priekšlikumu sniegšana ar attīstības plānošanu saistīto tiesību aktu projektu, nacionāla un reģionāla līmeņa attīstības plānošanas dokumentu </a:t>
            </a:r>
            <a:r>
              <a:rPr lang="lv-LV" sz="2200" dirty="0" smtClean="0"/>
              <a:t>izstrādei;</a:t>
            </a:r>
          </a:p>
          <a:p>
            <a:pPr marL="342900" lvl="1" indent="-342900"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lv-LV" sz="2200" dirty="0"/>
              <a:t>Atzinumu sagatavošana par vietējo pašvaldību projektu iesniegumiem reģionālās attīstības atbalsta saņemšanai </a:t>
            </a:r>
            <a:r>
              <a:rPr lang="lv-LV" sz="2200" dirty="0" smtClean="0"/>
              <a:t>.</a:t>
            </a:r>
            <a:endParaRPr lang="lv-LV" sz="2200" dirty="0"/>
          </a:p>
        </p:txBody>
      </p:sp>
    </p:spTree>
    <p:extLst>
      <p:ext uri="{BB962C8B-B14F-4D97-AF65-F5344CB8AC3E}">
        <p14:creationId xmlns:p14="http://schemas.microsoft.com/office/powerpoint/2010/main" xmlns="" val="403487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lv-LV" sz="2200" dirty="0" smtClean="0"/>
              <a:t>Sabiedriskā </a:t>
            </a:r>
            <a:r>
              <a:rPr lang="lv-LV" sz="2200" dirty="0"/>
              <a:t>transporta maršruta tīkla organizēšana atbilstoši pasažieru </a:t>
            </a:r>
            <a:r>
              <a:rPr lang="lv-LV" sz="2200" dirty="0" smtClean="0"/>
              <a:t>vajadzībām:</a:t>
            </a:r>
            <a:endParaRPr lang="lv-LV" sz="2200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lv-LV" sz="2200" dirty="0"/>
              <a:t>Pašvaldību viedokļu noskaidrošana un </a:t>
            </a:r>
            <a:r>
              <a:rPr lang="lv-LV" sz="2200" dirty="0" smtClean="0"/>
              <a:t>apkopošana;</a:t>
            </a:r>
            <a:endParaRPr lang="lv-LV" sz="2200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lv-LV" sz="2200" dirty="0"/>
              <a:t>Iedzīvotāju iesniegumu </a:t>
            </a:r>
            <a:r>
              <a:rPr lang="lv-LV" sz="2200" dirty="0" smtClean="0"/>
              <a:t>izskatīšana;</a:t>
            </a:r>
            <a:endParaRPr lang="lv-LV" sz="2200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lv-LV" sz="2200" dirty="0"/>
              <a:t>Pasažieru plūsmas un tās izmaiņu izpēte vilcienu un autobusu </a:t>
            </a:r>
            <a:r>
              <a:rPr lang="lv-LV" sz="2200" dirty="0" smtClean="0"/>
              <a:t>maršrutos.</a:t>
            </a:r>
            <a:endParaRPr lang="lv-LV" sz="22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lv-LV" sz="2200" dirty="0"/>
              <a:t>Dalība Satiksmes ministrijas izveidotajā Sabiedriskā transporta padomē un sadarbība ar VAS «Autotransporta direkcija»;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lv-LV" sz="2200" dirty="0"/>
              <a:t>Kurzemes reģiona maršrutu autobusu pieturvietu apsekošana un uzraudzība. Datu ievade un aktualizēšana  vienotā valsts Pieturvietu reģistrā.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lv-LV" sz="2200" dirty="0"/>
          </a:p>
          <a:p>
            <a:pPr>
              <a:buFont typeface="Wingdings" panose="05000000000000000000" pitchFamily="2" charset="2"/>
              <a:buChar char="§"/>
            </a:pPr>
            <a:endParaRPr lang="lv-LV" sz="20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19338" y="274638"/>
            <a:ext cx="636746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Sabiedriskā transporta nodaļa</a:t>
            </a:r>
            <a:endParaRPr lang="lv-LV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6" descr="kurzemes_planosanas_region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1025" y="561975"/>
            <a:ext cx="17383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1122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</p:spPr>
        <p:txBody>
          <a:bodyPr>
            <a:normAutofit/>
          </a:bodyPr>
          <a:lstStyle/>
          <a:p>
            <a:r>
              <a:rPr lang="lv-LV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Projekti 2015.gadā</a:t>
            </a:r>
            <a:endParaRPr lang="lv-LV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6" descr="kurzemes_planosanas_region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1025" y="561975"/>
            <a:ext cx="17383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20735" y="2060849"/>
            <a:ext cx="842493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lv-LV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Ieviešanā esošie projekti 2015.gadā</a:t>
            </a:r>
          </a:p>
        </p:txBody>
      </p:sp>
      <p:pic>
        <p:nvPicPr>
          <p:cNvPr id="6" name="Picture 6" descr="estla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0790" y="1627014"/>
            <a:ext cx="14414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logo-iee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90978" y="1486297"/>
            <a:ext cx="6508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LATLIT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2343" y="1411808"/>
            <a:ext cx="962025" cy="100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420735" y="2660719"/>
            <a:ext cx="8327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lv-LV" dirty="0" smtClean="0">
                <a:cs typeface="Times New Roman" pitchFamily="18" charset="0"/>
              </a:rPr>
              <a:t>Latvijas – Lietuvas programmas projekts “</a:t>
            </a:r>
            <a:r>
              <a:rPr lang="en-US" b="1" dirty="0" smtClean="0">
                <a:cs typeface="Times New Roman" pitchFamily="18" charset="0"/>
              </a:rPr>
              <a:t>E-Utilities</a:t>
            </a:r>
            <a:r>
              <a:rPr lang="lv-LV" b="1" dirty="0" smtClean="0">
                <a:cs typeface="Times New Roman" pitchFamily="18" charset="0"/>
              </a:rPr>
              <a:t>” </a:t>
            </a:r>
            <a:r>
              <a:rPr lang="lv-LV" dirty="0" smtClean="0">
                <a:cs typeface="Times New Roman" pitchFamily="18" charset="0"/>
              </a:rPr>
              <a:t>(28.02.2015.)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Intelligent </a:t>
            </a:r>
            <a:r>
              <a:rPr lang="en-US" dirty="0" smtClean="0">
                <a:cs typeface="Times New Roman" pitchFamily="18" charset="0"/>
              </a:rPr>
              <a:t>Energy Europe </a:t>
            </a:r>
            <a:r>
              <a:rPr lang="lv-LV" dirty="0" smtClean="0">
                <a:cs typeface="Times New Roman" pitchFamily="18" charset="0"/>
              </a:rPr>
              <a:t>projekts </a:t>
            </a:r>
            <a:r>
              <a:rPr lang="lv-LV" b="1" dirty="0" smtClean="0">
                <a:cs typeface="Times New Roman" pitchFamily="18" charset="0"/>
              </a:rPr>
              <a:t>“Build </a:t>
            </a:r>
            <a:r>
              <a:rPr lang="en-US" b="1" dirty="0" smtClean="0">
                <a:cs typeface="Times New Roman" pitchFamily="18" charset="0"/>
              </a:rPr>
              <a:t>up</a:t>
            </a:r>
            <a:r>
              <a:rPr lang="lv-LV" b="1" dirty="0" smtClean="0">
                <a:cs typeface="Times New Roman" pitchFamily="18" charset="0"/>
              </a:rPr>
              <a:t> </a:t>
            </a:r>
            <a:r>
              <a:rPr lang="en-US" b="1" dirty="0" smtClean="0">
                <a:cs typeface="Times New Roman" pitchFamily="18" charset="0"/>
              </a:rPr>
              <a:t>skills</a:t>
            </a:r>
            <a:r>
              <a:rPr lang="lv-LV" b="1" dirty="0" smtClean="0">
                <a:cs typeface="Times New Roman" pitchFamily="18" charset="0"/>
              </a:rPr>
              <a:t> II” </a:t>
            </a:r>
            <a:r>
              <a:rPr lang="lv-LV" dirty="0" smtClean="0">
                <a:cs typeface="Times New Roman" pitchFamily="18" charset="0"/>
              </a:rPr>
              <a:t>(30.04.2016.)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lv-LV" dirty="0" smtClean="0">
                <a:latin typeface="Calibri" pitchFamily="34" charset="0"/>
              </a:rPr>
              <a:t>Igaunijas – Latvijas programmas projekts </a:t>
            </a:r>
            <a:r>
              <a:rPr lang="lv-LV" b="1" dirty="0" smtClean="0">
                <a:latin typeface="Calibri" pitchFamily="34" charset="0"/>
              </a:rPr>
              <a:t>“</a:t>
            </a:r>
            <a:r>
              <a:rPr lang="lv-LV" sz="1600" b="1" dirty="0" smtClean="0">
                <a:cs typeface="Times New Roman" pitchFamily="18" charset="0"/>
              </a:rPr>
              <a:t>Riverways”</a:t>
            </a:r>
            <a:r>
              <a:rPr lang="lv-LV" b="1" dirty="0" smtClean="0">
                <a:latin typeface="Calibri" pitchFamily="34" charset="0"/>
              </a:rPr>
              <a:t> </a:t>
            </a:r>
            <a:r>
              <a:rPr lang="lv-LV" dirty="0" smtClean="0">
                <a:latin typeface="Calibri" pitchFamily="34" charset="0"/>
              </a:rPr>
              <a:t>(14.06.2015.)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lv-LV" dirty="0" smtClean="0">
                <a:latin typeface="Calibri" pitchFamily="34" charset="0"/>
              </a:rPr>
              <a:t>Igaunijas – Latvijas programmas projekts  </a:t>
            </a:r>
            <a:r>
              <a:rPr lang="lv-LV" b="1" dirty="0" smtClean="0">
                <a:latin typeface="Calibri" pitchFamily="34" charset="0"/>
              </a:rPr>
              <a:t>“Coastal project” </a:t>
            </a:r>
            <a:r>
              <a:rPr lang="lv-LV" dirty="0" smtClean="0">
                <a:latin typeface="Calibri" pitchFamily="34" charset="0"/>
              </a:rPr>
              <a:t>(30.06.2015.)</a:t>
            </a:r>
            <a:endParaRPr lang="lv-LV" dirty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0733" y="4869160"/>
            <a:ext cx="842493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b="1" dirty="0" smtClean="0">
                <a:cs typeface="Times New Roman" pitchFamily="18" charset="0"/>
              </a:rPr>
              <a:t>Interreg Central Baltic</a:t>
            </a:r>
            <a:r>
              <a:rPr lang="lv-LV" b="1" dirty="0" smtClean="0">
                <a:cs typeface="Times New Roman" pitchFamily="18" charset="0"/>
              </a:rPr>
              <a:t> </a:t>
            </a:r>
            <a:r>
              <a:rPr lang="lv-LV" dirty="0" smtClean="0">
                <a:cs typeface="Times New Roman" pitchFamily="18" charset="0"/>
              </a:rPr>
              <a:t>– plānoti 2 uzsaukumi - ~ 8-10 projektu idejas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/>
              <a:t>Interreg</a:t>
            </a:r>
            <a:r>
              <a:rPr lang="lv-LV" b="1" dirty="0" smtClean="0"/>
              <a:t> Latvija – Lietuva </a:t>
            </a:r>
            <a:r>
              <a:rPr lang="lv-LV" dirty="0" smtClean="0"/>
              <a:t>– uzsaukums plānots ne ātrāk kā gada vidū – sadarbības, kontaktu, kopēju interešu veidošana ar Lietuvas pusi un ~ 5-6 projektu ideju virzīšana </a:t>
            </a:r>
            <a:endParaRPr lang="lv-LV" dirty="0" smtClean="0">
              <a:cs typeface="Times New Roman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b="1" dirty="0" smtClean="0"/>
              <a:t>Interreg</a:t>
            </a:r>
            <a:r>
              <a:rPr lang="lv-LV" b="1" dirty="0" smtClean="0"/>
              <a:t> Igaunija - Latvija </a:t>
            </a:r>
            <a:r>
              <a:rPr lang="lv-LV" dirty="0" smtClean="0"/>
              <a:t>– uzsaukums plānots ne ātrāk kā gada vidū - ~ 3-4 projektu ideju virzīšana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lv-LV" b="1" dirty="0" smtClean="0">
                <a:latin typeface="Calibri" pitchFamily="34" charset="0"/>
              </a:rPr>
              <a:t>Citi finanšu avoti </a:t>
            </a:r>
            <a:r>
              <a:rPr lang="lv-LV" dirty="0" smtClean="0">
                <a:latin typeface="Calibri" pitchFamily="34" charset="0"/>
              </a:rPr>
              <a:t>- ~ 1-3 projektu ideju virzīšana</a:t>
            </a:r>
            <a:endParaRPr lang="lv-LV" dirty="0">
              <a:latin typeface="Calibri" pitchFamily="34" charset="0"/>
            </a:endParaRPr>
          </a:p>
        </p:txBody>
      </p:sp>
      <p:pic>
        <p:nvPicPr>
          <p:cNvPr id="11" name="Picture 2" descr="http://www.centralbaltic.eu/sites/default/files/log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5629" y="4293096"/>
            <a:ext cx="2016224" cy="450290"/>
          </a:xfrm>
          <a:prstGeom prst="rect">
            <a:avLst/>
          </a:prstGeom>
          <a:noFill/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420734" y="4005064"/>
            <a:ext cx="8327729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Projektu pieteikumu izstrāde2015.gadā</a:t>
            </a:r>
          </a:p>
        </p:txBody>
      </p:sp>
    </p:spTree>
    <p:extLst>
      <p:ext uri="{BB962C8B-B14F-4D97-AF65-F5344CB8AC3E}">
        <p14:creationId xmlns:p14="http://schemas.microsoft.com/office/powerpoint/2010/main" xmlns="" val="103910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</p:spPr>
        <p:txBody>
          <a:bodyPr>
            <a:normAutofit/>
          </a:bodyPr>
          <a:lstStyle/>
          <a:p>
            <a:r>
              <a:rPr lang="lv-LV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Izmaiņas 2015.gadā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lv-LV" sz="2200" dirty="0" smtClean="0"/>
              <a:t>Līdz 2015.gada 31.martam KPR ir jāreģistrē jauna struktūrvienība «Kurzemes reģiona Uzņēmējdarbības atbalsta centrs», to paredz LR Vides aizsardzības un reģionālās attīstības ministrijas sagatavotais informatīvais ziņojums «Par Plānošanas reģiona darbības pilnveidošanu». </a:t>
            </a:r>
          </a:p>
          <a:p>
            <a:pPr marL="0" indent="0" algn="just">
              <a:buNone/>
            </a:pPr>
            <a:endParaRPr lang="lv-LV" sz="2200" dirty="0" smtClean="0"/>
          </a:p>
          <a:p>
            <a:pPr marL="0" indent="0" algn="just">
              <a:buNone/>
            </a:pPr>
            <a:r>
              <a:rPr lang="lv-LV" sz="2200" b="1" dirty="0"/>
              <a:t>ES Struktūrfondu informācijas centrs </a:t>
            </a:r>
            <a:r>
              <a:rPr lang="lv-LV" sz="2200" dirty="0"/>
              <a:t>savas informatīvās darbības turpinās tikai tehniskās palīdzības projekta ietvaros </a:t>
            </a:r>
            <a:r>
              <a:rPr lang="lv-LV" sz="2200" b="1" dirty="0"/>
              <a:t>līdz </a:t>
            </a:r>
            <a:r>
              <a:rPr lang="lv-LV" sz="2200" b="1" dirty="0" smtClean="0"/>
              <a:t>2015.gada  </a:t>
            </a:r>
            <a:r>
              <a:rPr lang="lv-LV" sz="2200" b="1" dirty="0"/>
              <a:t>31. decembrim</a:t>
            </a:r>
            <a:r>
              <a:rPr lang="lv-LV" sz="2200" dirty="0" smtClean="0"/>
              <a:t>.</a:t>
            </a:r>
          </a:p>
          <a:p>
            <a:pPr marL="0" indent="0" algn="just">
              <a:buNone/>
            </a:pPr>
            <a:endParaRPr lang="lv-LV" sz="2500" dirty="0"/>
          </a:p>
          <a:p>
            <a:pPr marL="0" indent="0" algn="just">
              <a:buNone/>
            </a:pPr>
            <a:r>
              <a:rPr lang="lv-LV" sz="2500" b="1" dirty="0" smtClean="0"/>
              <a:t>(ES Struktūrfondu informācijas centrs) + Kurzemes reģiona Uzņēmējdarbības atbalsta centrs</a:t>
            </a:r>
          </a:p>
          <a:p>
            <a:pPr marL="0" indent="0" algn="just">
              <a:buNone/>
            </a:pPr>
            <a:endParaRPr lang="lv-LV" dirty="0"/>
          </a:p>
        </p:txBody>
      </p:sp>
      <p:pic>
        <p:nvPicPr>
          <p:cNvPr id="4" name="Picture 6" descr="kurzemes_planosanas_region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1025" y="561975"/>
            <a:ext cx="17383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6415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9338" y="269776"/>
            <a:ext cx="6305798" cy="1143000"/>
          </a:xfrm>
        </p:spPr>
        <p:txBody>
          <a:bodyPr>
            <a:noAutofit/>
          </a:bodyPr>
          <a:lstStyle/>
          <a:p>
            <a:r>
              <a:rPr lang="lv-LV" sz="35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Kurzemes plānošanas reģiona uzņēmējdarbības atbalsta centrs</a:t>
            </a:r>
            <a:endParaRPr lang="lv-LV" sz="35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6" descr="kurzemes_planosanas_region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1025" y="561975"/>
            <a:ext cx="17383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48704933"/>
              </p:ext>
            </p:extLst>
          </p:nvPr>
        </p:nvGraphicFramePr>
        <p:xfrm>
          <a:off x="395536" y="1534067"/>
          <a:ext cx="8208912" cy="5084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4959"/>
                <a:gridCol w="3550940"/>
                <a:gridCol w="1153160"/>
                <a:gridCol w="2789853"/>
              </a:tblGrid>
              <a:tr h="2163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N.P.K.</a:t>
                      </a:r>
                      <a:endParaRPr lang="lv-LV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Aktivitāte</a:t>
                      </a:r>
                      <a:endParaRPr lang="lv-LV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Skaits </a:t>
                      </a:r>
                      <a:endParaRPr lang="lv-LV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Rezultatīvais rādītājs</a:t>
                      </a:r>
                      <a:endParaRPr lang="lv-LV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2163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1.</a:t>
                      </a:r>
                      <a:endParaRPr lang="lv-LV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UC darbības plāna izstrāde</a:t>
                      </a:r>
                      <a:endParaRPr lang="lv-LV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1</a:t>
                      </a:r>
                      <a:endParaRPr lang="lv-LV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Izstrādāts plāns  </a:t>
                      </a:r>
                      <a:endParaRPr lang="lv-LV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3061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 </a:t>
                      </a:r>
                      <a:endParaRPr lang="lv-LV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Tikšanas ar uzņēmējdarbības atbalsta institūcijām</a:t>
                      </a:r>
                      <a:endParaRPr lang="lv-LV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4 (reizi cet.)</a:t>
                      </a:r>
                      <a:endParaRPr lang="lv-LV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Tikšanās/vizītes</a:t>
                      </a:r>
                      <a:endParaRPr lang="lv-LV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7653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2.</a:t>
                      </a:r>
                      <a:endParaRPr lang="lv-LV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Uzņēmējdarbības centra konsultāciju sniegšana klātienē, elektroniski un pa telefonu par uzņēmējdarbības atbalsta </a:t>
                      </a:r>
                      <a:r>
                        <a:rPr lang="lv-LV" sz="1400" dirty="0" smtClean="0">
                          <a:effectLst/>
                        </a:rPr>
                        <a:t>iespējām</a:t>
                      </a:r>
                      <a:endParaRPr lang="lv-LV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250</a:t>
                      </a:r>
                      <a:endParaRPr lang="lv-LV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Konsultācijas klātienē, e-pastā, pa telefonu</a:t>
                      </a:r>
                      <a:endParaRPr lang="lv-LV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15595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3.</a:t>
                      </a:r>
                      <a:endParaRPr lang="lv-LV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Uzņēmējdarbības atbalsta pasākumu organizēšana</a:t>
                      </a:r>
                      <a:endParaRPr lang="lv-LV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4</a:t>
                      </a:r>
                      <a:endParaRPr lang="lv-LV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400" dirty="0">
                          <a:effectLst/>
                        </a:rPr>
                        <a:t>Seminārs uzņēmējiem </a:t>
                      </a:r>
                      <a:r>
                        <a:rPr lang="lv-LV" sz="1400" dirty="0" smtClean="0">
                          <a:effectLst/>
                        </a:rPr>
                        <a:t>sadarbībā</a:t>
                      </a:r>
                      <a:r>
                        <a:rPr lang="lv-LV" sz="1400" baseline="0" dirty="0" smtClean="0">
                          <a:effectLst/>
                        </a:rPr>
                        <a:t> ar VID, PVD,ALTUM vai citu organizāciju; </a:t>
                      </a:r>
                      <a:r>
                        <a:rPr lang="lv-LV" sz="1400" dirty="0" smtClean="0">
                          <a:effectLst/>
                        </a:rPr>
                        <a:t>Uzņēmējdarbības </a:t>
                      </a:r>
                      <a:r>
                        <a:rPr lang="lv-LV" sz="1400" dirty="0">
                          <a:effectLst/>
                        </a:rPr>
                        <a:t>formas – I/U, SIA, </a:t>
                      </a:r>
                      <a:r>
                        <a:rPr lang="lv-LV" sz="1400" dirty="0" smtClean="0">
                          <a:effectLst/>
                        </a:rPr>
                        <a:t>IK; Nodokļi</a:t>
                      </a:r>
                      <a:r>
                        <a:rPr lang="lv-LV" sz="1400" dirty="0">
                          <a:effectLst/>
                        </a:rPr>
                        <a:t>, gada pārskata </a:t>
                      </a:r>
                      <a:r>
                        <a:rPr lang="lv-LV" sz="1400" dirty="0" smtClean="0">
                          <a:effectLst/>
                        </a:rPr>
                        <a:t>sastādīšana; Mārketings </a:t>
                      </a:r>
                      <a:r>
                        <a:rPr lang="lv-LV" sz="1400" dirty="0">
                          <a:effectLst/>
                        </a:rPr>
                        <a:t>uzņēmumā, sociālie </a:t>
                      </a:r>
                      <a:r>
                        <a:rPr lang="lv-LV" sz="1400" dirty="0" smtClean="0">
                          <a:effectLst/>
                        </a:rPr>
                        <a:t>tīkli.</a:t>
                      </a:r>
                      <a:endParaRPr lang="lv-LV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6597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4.</a:t>
                      </a:r>
                      <a:endParaRPr lang="lv-LV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Informatīvie semināri, pieredzes apmaiņas organizēšana pašvaldības uzņēmējdarbības speciālistiem</a:t>
                      </a:r>
                      <a:endParaRPr lang="lv-LV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2</a:t>
                      </a:r>
                      <a:endParaRPr lang="lv-LV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Pasākumi/pieredzes apmaiņa </a:t>
                      </a:r>
                      <a:endParaRPr lang="lv-LV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6597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5.</a:t>
                      </a:r>
                      <a:endParaRPr lang="lv-LV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Informācijas apkopošana, atjaunošana un izplatīšana mājas lapā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 </a:t>
                      </a:r>
                      <a:endParaRPr lang="lv-LV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Vismaz reizi nedēļā</a:t>
                      </a:r>
                      <a:endParaRPr lang="lv-LV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Papildināta informācija mājas lapā</a:t>
                      </a:r>
                      <a:endParaRPr lang="lv-LV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3061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6.</a:t>
                      </a:r>
                      <a:endParaRPr lang="lv-LV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UC speciālistu kapacitātes stiprināšana</a:t>
                      </a:r>
                      <a:endParaRPr lang="lv-LV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4</a:t>
                      </a:r>
                      <a:endParaRPr lang="lv-LV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Dalība citu organizētos pasākumos</a:t>
                      </a:r>
                      <a:endParaRPr lang="lv-LV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9019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1435</TotalTime>
  <Words>848</Words>
  <Application>Microsoft Office PowerPoint</Application>
  <PresentationFormat>On-screen Show (4:3)</PresentationFormat>
  <Paragraphs>112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Kurzemes plānošanas reģiona darbības virzieni 2015.gadam</vt:lpstr>
      <vt:lpstr>Slide 2</vt:lpstr>
      <vt:lpstr>Slide 3</vt:lpstr>
      <vt:lpstr>Plānošanas nodaļa</vt:lpstr>
      <vt:lpstr>Plānošanas nodaļa</vt:lpstr>
      <vt:lpstr>Slide 6</vt:lpstr>
      <vt:lpstr>Projekti 2015.gadā</vt:lpstr>
      <vt:lpstr>Izmaiņas 2015.gadā</vt:lpstr>
      <vt:lpstr>Kurzemes plānošanas reģiona uzņēmējdarbības atbalsta centrs</vt:lpstr>
      <vt:lpstr>Projektu rezultātu uzturēšana</vt:lpstr>
      <vt:lpstr>Pašvaldību līdzfinansējums 2014.gadā *</vt:lpstr>
      <vt:lpstr>Paldies par uzmanību!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Evita</dc:creator>
  <cp:lastModifiedBy>Lenovo</cp:lastModifiedBy>
  <cp:revision>37</cp:revision>
  <cp:lastPrinted>2015-01-30T08:21:48Z</cp:lastPrinted>
  <dcterms:created xsi:type="dcterms:W3CDTF">2015-01-28T12:24:31Z</dcterms:created>
  <dcterms:modified xsi:type="dcterms:W3CDTF">2015-02-02T08:10:34Z</dcterms:modified>
</cp:coreProperties>
</file>